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4.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63" r:id="rId9"/>
    <p:sldId id="264" r:id="rId10"/>
    <p:sldId id="265" r:id="rId11"/>
    <p:sldId id="267" r:id="rId12"/>
    <p:sldId id="268" r:id="rId13"/>
    <p:sldId id="269" r:id="rId14"/>
    <p:sldId id="270" r:id="rId15"/>
    <p:sldId id="272" r:id="rId16"/>
    <p:sldId id="271" r:id="rId17"/>
    <p:sldId id="273" r:id="rId18"/>
    <p:sldId id="275" r:id="rId19"/>
    <p:sldId id="276"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3C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65" d="100"/>
          <a:sy n="65" d="100"/>
        </p:scale>
        <p:origin x="66"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 Id="rId30" Type="http://schemas.openxmlformats.org/officeDocument/2006/relationships/customXml" Target="../customXml/item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DE981BA-D41E-4D7B-8F18-0F2B4A36D747}" type="datetimeFigureOut">
              <a:rPr lang="en-GB" smtClean="0"/>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83B40C-F6B2-4321-939D-6A906600E84C}" type="slidenum">
              <a:rPr lang="en-GB" smtClean="0"/>
              <a:t>‹#›</a:t>
            </a:fld>
            <a:endParaRPr lang="en-GB"/>
          </a:p>
        </p:txBody>
      </p:sp>
    </p:spTree>
    <p:extLst>
      <p:ext uri="{BB962C8B-B14F-4D97-AF65-F5344CB8AC3E}">
        <p14:creationId xmlns:p14="http://schemas.microsoft.com/office/powerpoint/2010/main" val="1482996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E981BA-D41E-4D7B-8F18-0F2B4A36D747}" type="datetimeFigureOut">
              <a:rPr lang="en-GB" smtClean="0"/>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83B40C-F6B2-4321-939D-6A906600E84C}" type="slidenum">
              <a:rPr lang="en-GB" smtClean="0"/>
              <a:t>‹#›</a:t>
            </a:fld>
            <a:endParaRPr lang="en-GB"/>
          </a:p>
        </p:txBody>
      </p:sp>
    </p:spTree>
    <p:extLst>
      <p:ext uri="{BB962C8B-B14F-4D97-AF65-F5344CB8AC3E}">
        <p14:creationId xmlns:p14="http://schemas.microsoft.com/office/powerpoint/2010/main" val="3160003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E981BA-D41E-4D7B-8F18-0F2B4A36D747}" type="datetimeFigureOut">
              <a:rPr lang="en-GB" smtClean="0"/>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83B40C-F6B2-4321-939D-6A906600E84C}" type="slidenum">
              <a:rPr lang="en-GB" smtClean="0"/>
              <a:t>‹#›</a:t>
            </a:fld>
            <a:endParaRPr lang="en-GB"/>
          </a:p>
        </p:txBody>
      </p:sp>
    </p:spTree>
    <p:extLst>
      <p:ext uri="{BB962C8B-B14F-4D97-AF65-F5344CB8AC3E}">
        <p14:creationId xmlns:p14="http://schemas.microsoft.com/office/powerpoint/2010/main" val="361402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E981BA-D41E-4D7B-8F18-0F2B4A36D747}" type="datetimeFigureOut">
              <a:rPr lang="en-GB" smtClean="0"/>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83B40C-F6B2-4321-939D-6A906600E84C}" type="slidenum">
              <a:rPr lang="en-GB" smtClean="0"/>
              <a:t>‹#›</a:t>
            </a:fld>
            <a:endParaRPr lang="en-GB"/>
          </a:p>
        </p:txBody>
      </p:sp>
    </p:spTree>
    <p:extLst>
      <p:ext uri="{BB962C8B-B14F-4D97-AF65-F5344CB8AC3E}">
        <p14:creationId xmlns:p14="http://schemas.microsoft.com/office/powerpoint/2010/main" val="207065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E981BA-D41E-4D7B-8F18-0F2B4A36D747}" type="datetimeFigureOut">
              <a:rPr lang="en-GB" smtClean="0"/>
              <a:t>08/11/2016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83B40C-F6B2-4321-939D-6A906600E84C}" type="slidenum">
              <a:rPr lang="en-GB" smtClean="0"/>
              <a:t>‹#›</a:t>
            </a:fld>
            <a:endParaRPr lang="en-GB"/>
          </a:p>
        </p:txBody>
      </p:sp>
    </p:spTree>
    <p:extLst>
      <p:ext uri="{BB962C8B-B14F-4D97-AF65-F5344CB8AC3E}">
        <p14:creationId xmlns:p14="http://schemas.microsoft.com/office/powerpoint/2010/main" val="1415240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DE981BA-D41E-4D7B-8F18-0F2B4A36D747}" type="datetimeFigureOut">
              <a:rPr lang="en-GB" smtClean="0"/>
              <a:t>08/11/2016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83B40C-F6B2-4321-939D-6A906600E84C}" type="slidenum">
              <a:rPr lang="en-GB" smtClean="0"/>
              <a:t>‹#›</a:t>
            </a:fld>
            <a:endParaRPr lang="en-GB"/>
          </a:p>
        </p:txBody>
      </p:sp>
    </p:spTree>
    <p:extLst>
      <p:ext uri="{BB962C8B-B14F-4D97-AF65-F5344CB8AC3E}">
        <p14:creationId xmlns:p14="http://schemas.microsoft.com/office/powerpoint/2010/main" val="2197870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E981BA-D41E-4D7B-8F18-0F2B4A36D747}" type="datetimeFigureOut">
              <a:rPr lang="en-GB" smtClean="0"/>
              <a:t>08/11/2016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83B40C-F6B2-4321-939D-6A906600E84C}" type="slidenum">
              <a:rPr lang="en-GB" smtClean="0"/>
              <a:t>‹#›</a:t>
            </a:fld>
            <a:endParaRPr lang="en-GB"/>
          </a:p>
        </p:txBody>
      </p:sp>
    </p:spTree>
    <p:extLst>
      <p:ext uri="{BB962C8B-B14F-4D97-AF65-F5344CB8AC3E}">
        <p14:creationId xmlns:p14="http://schemas.microsoft.com/office/powerpoint/2010/main" val="553084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DE981BA-D41E-4D7B-8F18-0F2B4A36D747}" type="datetimeFigureOut">
              <a:rPr lang="en-GB" smtClean="0"/>
              <a:t>08/11/2016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83B40C-F6B2-4321-939D-6A906600E84C}" type="slidenum">
              <a:rPr lang="en-GB" smtClean="0"/>
              <a:t>‹#›</a:t>
            </a:fld>
            <a:endParaRPr lang="en-GB"/>
          </a:p>
        </p:txBody>
      </p:sp>
    </p:spTree>
    <p:extLst>
      <p:ext uri="{BB962C8B-B14F-4D97-AF65-F5344CB8AC3E}">
        <p14:creationId xmlns:p14="http://schemas.microsoft.com/office/powerpoint/2010/main" val="2234200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981BA-D41E-4D7B-8F18-0F2B4A36D747}" type="datetimeFigureOut">
              <a:rPr lang="en-GB" smtClean="0"/>
              <a:t>08/11/2016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83B40C-F6B2-4321-939D-6A906600E84C}" type="slidenum">
              <a:rPr lang="en-GB" smtClean="0"/>
              <a:t>‹#›</a:t>
            </a:fld>
            <a:endParaRPr lang="en-GB"/>
          </a:p>
        </p:txBody>
      </p:sp>
    </p:spTree>
    <p:extLst>
      <p:ext uri="{BB962C8B-B14F-4D97-AF65-F5344CB8AC3E}">
        <p14:creationId xmlns:p14="http://schemas.microsoft.com/office/powerpoint/2010/main" val="7900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981BA-D41E-4D7B-8F18-0F2B4A36D747}" type="datetimeFigureOut">
              <a:rPr lang="en-GB" smtClean="0"/>
              <a:t>08/11/2016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83B40C-F6B2-4321-939D-6A906600E84C}" type="slidenum">
              <a:rPr lang="en-GB" smtClean="0"/>
              <a:t>‹#›</a:t>
            </a:fld>
            <a:endParaRPr lang="en-GB"/>
          </a:p>
        </p:txBody>
      </p:sp>
    </p:spTree>
    <p:extLst>
      <p:ext uri="{BB962C8B-B14F-4D97-AF65-F5344CB8AC3E}">
        <p14:creationId xmlns:p14="http://schemas.microsoft.com/office/powerpoint/2010/main" val="2453953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981BA-D41E-4D7B-8F18-0F2B4A36D747}" type="datetimeFigureOut">
              <a:rPr lang="en-GB" smtClean="0"/>
              <a:t>08/11/2016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83B40C-F6B2-4321-939D-6A906600E84C}" type="slidenum">
              <a:rPr lang="en-GB" smtClean="0"/>
              <a:t>‹#›</a:t>
            </a:fld>
            <a:endParaRPr lang="en-GB"/>
          </a:p>
        </p:txBody>
      </p:sp>
    </p:spTree>
    <p:extLst>
      <p:ext uri="{BB962C8B-B14F-4D97-AF65-F5344CB8AC3E}">
        <p14:creationId xmlns:p14="http://schemas.microsoft.com/office/powerpoint/2010/main" val="1324821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80000" b="-8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981BA-D41E-4D7B-8F18-0F2B4A36D747}" type="datetimeFigureOut">
              <a:rPr lang="en-GB" smtClean="0"/>
              <a:t>08/11/2016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3B40C-F6B2-4321-939D-6A906600E84C}" type="slidenum">
              <a:rPr lang="en-GB" smtClean="0"/>
              <a:t>‹#›</a:t>
            </a:fld>
            <a:endParaRPr lang="en-GB"/>
          </a:p>
        </p:txBody>
      </p:sp>
    </p:spTree>
    <p:extLst>
      <p:ext uri="{BB962C8B-B14F-4D97-AF65-F5344CB8AC3E}">
        <p14:creationId xmlns:p14="http://schemas.microsoft.com/office/powerpoint/2010/main" val="849304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bbc.co.uk/education/guides/zy3r4wx/revision/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bbc.co.uk/education/guides/zg6psbk/revision/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bc.co.uk/education/guides/zsybr82/video" TargetMode="External"/><Relationship Id="rId2" Type="http://schemas.openxmlformats.org/officeDocument/2006/relationships/hyperlink" Target="https://www.youtube.com/watch?v=mJsyzUgKGw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liffsnotes.com/literature/g/great-expectations/character-analysis/joe-gargery" TargetMode="External"/><Relationship Id="rId2" Type="http://schemas.openxmlformats.org/officeDocument/2006/relationships/hyperlink" Target="https://www.cliffsnotes.com/literature/g/great-expectations/character-analysis/pip" TargetMode="External"/><Relationship Id="rId1" Type="http://schemas.openxmlformats.org/officeDocument/2006/relationships/slideLayout" Target="../slideLayouts/slideLayout2.xml"/><Relationship Id="rId5" Type="http://schemas.openxmlformats.org/officeDocument/2006/relationships/hyperlink" Target="https://www.cliffsnotes.com/literature/g/great-expectations/character-analysis/estella" TargetMode="External"/><Relationship Id="rId4" Type="http://schemas.openxmlformats.org/officeDocument/2006/relationships/hyperlink" Target="https://www.cliffsnotes.com/literature/g/great-expectations/character-analysis/miss-havisha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liffsnotes.com/literature/g/great-expectations/character-analysis/magwitch"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bbc.co.uk/education/guides/zsybr82/tes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5236"/>
            <a:ext cx="9144000" cy="1595079"/>
          </a:xfrm>
          <a:solidFill>
            <a:srgbClr val="FF0000"/>
          </a:solidFill>
        </p:spPr>
        <p:txBody>
          <a:bodyPr>
            <a:normAutofit fontScale="90000"/>
          </a:bodyPr>
          <a:lstStyle/>
          <a:p>
            <a:r>
              <a:rPr lang="en-GB" dirty="0" smtClean="0"/>
              <a:t>Preparing for English Literature Unit 1</a:t>
            </a:r>
            <a:endParaRPr lang="en-GB" dirty="0"/>
          </a:p>
        </p:txBody>
      </p:sp>
      <p:sp>
        <p:nvSpPr>
          <p:cNvPr id="3" name="Subtitle 2"/>
          <p:cNvSpPr>
            <a:spLocks noGrp="1"/>
          </p:cNvSpPr>
          <p:nvPr>
            <p:ph type="subTitle" idx="1"/>
          </p:nvPr>
        </p:nvSpPr>
        <p:spPr>
          <a:xfrm>
            <a:off x="1820214" y="5585385"/>
            <a:ext cx="9144000" cy="944204"/>
          </a:xfrm>
          <a:solidFill>
            <a:srgbClr val="FFFF00"/>
          </a:solidFill>
        </p:spPr>
        <p:txBody>
          <a:bodyPr/>
          <a:lstStyle/>
          <a:p>
            <a:r>
              <a:rPr lang="en-GB" dirty="0" smtClean="0"/>
              <a:t>WALT: Understand how to approach Unit One Literature SO THAT we can achieve highly in our exams.</a:t>
            </a: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2535156"/>
            <a:ext cx="1790029" cy="2616873"/>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48752" y="2634017"/>
            <a:ext cx="1863240" cy="2419150"/>
          </a:xfrm>
          <a:prstGeom prst="rect">
            <a:avLst/>
          </a:prstGeom>
        </p:spPr>
      </p:pic>
      <p:sp>
        <p:nvSpPr>
          <p:cNvPr id="7" name="Heart 6"/>
          <p:cNvSpPr/>
          <p:nvPr/>
        </p:nvSpPr>
        <p:spPr>
          <a:xfrm>
            <a:off x="4454232" y="2528331"/>
            <a:ext cx="3875964" cy="2524836"/>
          </a:xfrm>
          <a:prstGeom prst="heart">
            <a:avLst/>
          </a:prstGeom>
          <a:solidFill>
            <a:srgbClr val="F43C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Mrs Demetriou</a:t>
            </a:r>
          </a:p>
          <a:p>
            <a:pPr algn="ctr"/>
            <a:r>
              <a:rPr lang="en-GB" dirty="0" smtClean="0"/>
              <a:t>just </a:t>
            </a:r>
          </a:p>
          <a:p>
            <a:pPr algn="ctr"/>
            <a:r>
              <a:rPr lang="en-GB" dirty="0" smtClean="0"/>
              <a:t>LOVES </a:t>
            </a:r>
          </a:p>
          <a:p>
            <a:pPr algn="ctr"/>
            <a:r>
              <a:rPr lang="en-GB" dirty="0" smtClean="0"/>
              <a:t>C.D and W.S!!!</a:t>
            </a:r>
          </a:p>
        </p:txBody>
      </p:sp>
    </p:spTree>
    <p:extLst>
      <p:ext uri="{BB962C8B-B14F-4D97-AF65-F5344CB8AC3E}">
        <p14:creationId xmlns:p14="http://schemas.microsoft.com/office/powerpoint/2010/main" val="3096149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context – class </a:t>
            </a:r>
            <a:endParaRPr lang="en-GB" dirty="0"/>
          </a:p>
        </p:txBody>
      </p:sp>
      <p:sp>
        <p:nvSpPr>
          <p:cNvPr id="3" name="Content Placeholder 2"/>
          <p:cNvSpPr>
            <a:spLocks noGrp="1"/>
          </p:cNvSpPr>
          <p:nvPr>
            <p:ph idx="1"/>
          </p:nvPr>
        </p:nvSpPr>
        <p:spPr>
          <a:solidFill>
            <a:schemeClr val="bg1">
              <a:lumMod val="85000"/>
            </a:schemeClr>
          </a:solidFill>
        </p:spPr>
        <p:txBody>
          <a:bodyPr>
            <a:normAutofit fontScale="62500" lnSpcReduction="20000"/>
          </a:bodyPr>
          <a:lstStyle/>
          <a:p>
            <a:r>
              <a:rPr lang="en-GB" dirty="0" smtClean="0">
                <a:hlinkClick r:id="rId2"/>
              </a:rPr>
              <a:t>http://www.bbc.co.uk/education/guides/zy3r4wx/revision/4</a:t>
            </a:r>
            <a:endParaRPr lang="en-GB" dirty="0" smtClean="0"/>
          </a:p>
          <a:p>
            <a:endParaRPr lang="en-GB" dirty="0"/>
          </a:p>
          <a:p>
            <a:r>
              <a:rPr lang="en-GB" dirty="0" smtClean="0"/>
              <a:t>Victorian society – dominated by class</a:t>
            </a:r>
          </a:p>
          <a:p>
            <a:r>
              <a:rPr lang="en-GB" dirty="0" smtClean="0"/>
              <a:t>To succeed in society you had to know the rules</a:t>
            </a:r>
          </a:p>
          <a:p>
            <a:r>
              <a:rPr lang="en-GB" dirty="0" smtClean="0"/>
              <a:t>Your class would determine the life that you would have</a:t>
            </a:r>
          </a:p>
          <a:p>
            <a:r>
              <a:rPr lang="en-GB" dirty="0" smtClean="0"/>
              <a:t>Having good manners, such as table manners, were important and helped to prove that you were part of the “middle class”</a:t>
            </a:r>
          </a:p>
          <a:p>
            <a:r>
              <a:rPr lang="en-GB" dirty="0" smtClean="0"/>
              <a:t>Middle and upper class people were expected to use Standard English without a regional accent</a:t>
            </a:r>
          </a:p>
          <a:p>
            <a:r>
              <a:rPr lang="en-GB" dirty="0" smtClean="0"/>
              <a:t>Industrial Revolution – it became easier for people to get rich by investing in industry. People could earn their wealth but were still seen as “lower” or less acceptable than people who had inherited their wealth. </a:t>
            </a:r>
          </a:p>
          <a:p>
            <a:r>
              <a:rPr lang="en-GB" dirty="0" smtClean="0"/>
              <a:t>Being classed as a “gentleman” was seen as a good thing</a:t>
            </a:r>
          </a:p>
          <a:p>
            <a:r>
              <a:rPr lang="en-GB" dirty="0" smtClean="0"/>
              <a:t>A gentleman would be based on social class or job</a:t>
            </a:r>
          </a:p>
          <a:p>
            <a:r>
              <a:rPr lang="en-GB" dirty="0" smtClean="0"/>
              <a:t>Some people found that you could be a gentleman by being kind and having strong morals – however this was not always accepted as this was not respected by the rich upper classes </a:t>
            </a:r>
            <a:endParaRPr lang="en-GB" dirty="0"/>
          </a:p>
        </p:txBody>
      </p:sp>
    </p:spTree>
    <p:extLst>
      <p:ext uri="{BB962C8B-B14F-4D97-AF65-F5344CB8AC3E}">
        <p14:creationId xmlns:p14="http://schemas.microsoft.com/office/powerpoint/2010/main" val="513353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5236"/>
            <a:ext cx="9144000" cy="1595079"/>
          </a:xfrm>
          <a:solidFill>
            <a:srgbClr val="FF0000"/>
          </a:solidFill>
        </p:spPr>
        <p:txBody>
          <a:bodyPr>
            <a:normAutofit/>
          </a:bodyPr>
          <a:lstStyle/>
          <a:p>
            <a:r>
              <a:rPr lang="en-GB" sz="4000" b="1" u="sng" dirty="0" smtClean="0"/>
              <a:t>Preparing for English Literature Unit 1</a:t>
            </a:r>
            <a:r>
              <a:rPr lang="en-GB" sz="4000" b="1" u="sng" dirty="0"/>
              <a:t/>
            </a:r>
            <a:br>
              <a:rPr lang="en-GB" sz="4000" b="1" u="sng" dirty="0"/>
            </a:br>
            <a:r>
              <a:rPr lang="en-GB" sz="4000" b="1" u="sng" dirty="0" smtClean="0"/>
              <a:t>Lesson 2 </a:t>
            </a:r>
            <a:endParaRPr lang="en-GB" sz="4000" b="1" u="sng" dirty="0"/>
          </a:p>
        </p:txBody>
      </p:sp>
      <p:sp>
        <p:nvSpPr>
          <p:cNvPr id="3" name="Subtitle 2"/>
          <p:cNvSpPr>
            <a:spLocks noGrp="1"/>
          </p:cNvSpPr>
          <p:nvPr>
            <p:ph type="subTitle" idx="1"/>
          </p:nvPr>
        </p:nvSpPr>
        <p:spPr>
          <a:xfrm>
            <a:off x="1820214" y="5585385"/>
            <a:ext cx="9144000" cy="944204"/>
          </a:xfrm>
          <a:solidFill>
            <a:srgbClr val="FFFF00"/>
          </a:solidFill>
        </p:spPr>
        <p:txBody>
          <a:bodyPr/>
          <a:lstStyle/>
          <a:p>
            <a:r>
              <a:rPr lang="en-GB" dirty="0" smtClean="0"/>
              <a:t>WALT: Understand how to approach Unit One Literature SO THAT we can achieve highly in our exams.</a:t>
            </a: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2535156"/>
            <a:ext cx="1790029" cy="2616873"/>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48752" y="2634017"/>
            <a:ext cx="1863240" cy="2419150"/>
          </a:xfrm>
          <a:prstGeom prst="rect">
            <a:avLst/>
          </a:prstGeom>
        </p:spPr>
      </p:pic>
      <p:sp>
        <p:nvSpPr>
          <p:cNvPr id="7" name="Heart 6"/>
          <p:cNvSpPr/>
          <p:nvPr/>
        </p:nvSpPr>
        <p:spPr>
          <a:xfrm>
            <a:off x="4454232" y="2528331"/>
            <a:ext cx="3875964" cy="2524836"/>
          </a:xfrm>
          <a:prstGeom prst="heart">
            <a:avLst/>
          </a:prstGeom>
          <a:solidFill>
            <a:srgbClr val="F43C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Mrs Demetriou</a:t>
            </a:r>
          </a:p>
          <a:p>
            <a:pPr algn="ctr"/>
            <a:r>
              <a:rPr lang="en-GB" dirty="0" smtClean="0"/>
              <a:t>just </a:t>
            </a:r>
          </a:p>
          <a:p>
            <a:pPr algn="ctr"/>
            <a:r>
              <a:rPr lang="en-GB" dirty="0" smtClean="0"/>
              <a:t>LOVES </a:t>
            </a:r>
          </a:p>
          <a:p>
            <a:pPr algn="ctr"/>
            <a:r>
              <a:rPr lang="en-GB" dirty="0" smtClean="0"/>
              <a:t>C.D and W.S!!!</a:t>
            </a:r>
          </a:p>
        </p:txBody>
      </p:sp>
    </p:spTree>
    <p:extLst>
      <p:ext uri="{BB962C8B-B14F-4D97-AF65-F5344CB8AC3E}">
        <p14:creationId xmlns:p14="http://schemas.microsoft.com/office/powerpoint/2010/main" val="2220935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lstStyle/>
          <a:p>
            <a:r>
              <a:rPr lang="en-GB" dirty="0" smtClean="0"/>
              <a:t>Walk around the room – find someone that you don’t normally work with </a:t>
            </a:r>
            <a:endParaRPr lang="en-GB" dirty="0"/>
          </a:p>
        </p:txBody>
      </p:sp>
      <p:sp>
        <p:nvSpPr>
          <p:cNvPr id="3" name="Content Placeholder 2"/>
          <p:cNvSpPr>
            <a:spLocks noGrp="1"/>
          </p:cNvSpPr>
          <p:nvPr>
            <p:ph idx="1"/>
          </p:nvPr>
        </p:nvSpPr>
        <p:spPr>
          <a:xfrm>
            <a:off x="838200" y="1825625"/>
            <a:ext cx="10515600" cy="2647901"/>
          </a:xfrm>
          <a:solidFill>
            <a:srgbClr val="FF0000"/>
          </a:solidFill>
        </p:spPr>
        <p:txBody>
          <a:bodyPr/>
          <a:lstStyle/>
          <a:p>
            <a:pPr marL="0" indent="0" algn="ctr">
              <a:buNone/>
            </a:pPr>
            <a:endParaRPr lang="en-GB" dirty="0" smtClean="0"/>
          </a:p>
          <a:p>
            <a:pPr marL="0" indent="0" algn="ctr">
              <a:buNone/>
            </a:pPr>
            <a:r>
              <a:rPr lang="en-GB" dirty="0" smtClean="0"/>
              <a:t>In pairs, you are going to list all of the key events in “Great Expectations” without repeating any.</a:t>
            </a:r>
          </a:p>
          <a:p>
            <a:pPr marL="0" indent="0" algn="ctr">
              <a:buNone/>
            </a:pPr>
            <a:endParaRPr lang="en-GB" dirty="0"/>
          </a:p>
          <a:p>
            <a:pPr marL="0" indent="0" algn="ctr">
              <a:buNone/>
            </a:pPr>
            <a:r>
              <a:rPr lang="en-GB" dirty="0" smtClean="0"/>
              <a:t>Who can be the last ones standing?</a:t>
            </a:r>
            <a:endParaRPr lang="en-GB" dirty="0"/>
          </a:p>
        </p:txBody>
      </p:sp>
    </p:spTree>
    <p:extLst>
      <p:ext uri="{BB962C8B-B14F-4D97-AF65-F5344CB8AC3E}">
        <p14:creationId xmlns:p14="http://schemas.microsoft.com/office/powerpoint/2010/main" val="3291075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t>Question (exactly the same as R and J):</a:t>
            </a:r>
            <a:endParaRPr lang="en-GB" dirty="0"/>
          </a:p>
        </p:txBody>
      </p:sp>
      <p:sp>
        <p:nvSpPr>
          <p:cNvPr id="3" name="Content Placeholder 2"/>
          <p:cNvSpPr>
            <a:spLocks noGrp="1"/>
          </p:cNvSpPr>
          <p:nvPr>
            <p:ph idx="1"/>
          </p:nvPr>
        </p:nvSpPr>
        <p:spPr>
          <a:solidFill>
            <a:schemeClr val="bg2"/>
          </a:solidFill>
        </p:spPr>
        <p:txBody>
          <a:bodyPr>
            <a:normAutofit fontScale="92500" lnSpcReduction="20000"/>
          </a:bodyPr>
          <a:lstStyle/>
          <a:p>
            <a:r>
              <a:rPr lang="en-GB" dirty="0" smtClean="0"/>
              <a:t>It will tell you WHERE from the novel it is and what is happening.</a:t>
            </a:r>
          </a:p>
          <a:p>
            <a:pPr marL="0" indent="0">
              <a:buNone/>
            </a:pPr>
            <a:r>
              <a:rPr lang="en-GB" dirty="0" smtClean="0"/>
              <a:t>E.g.</a:t>
            </a:r>
          </a:p>
          <a:p>
            <a:pPr marL="0" indent="0">
              <a:buNone/>
            </a:pPr>
            <a:r>
              <a:rPr lang="en-GB" dirty="0" smtClean="0"/>
              <a:t>This is taken from the start of the novel when Pip is introducing himself.</a:t>
            </a:r>
          </a:p>
          <a:p>
            <a:r>
              <a:rPr lang="en-GB" dirty="0" smtClean="0"/>
              <a:t>Then it will print out the extract</a:t>
            </a:r>
          </a:p>
          <a:p>
            <a:r>
              <a:rPr lang="en-GB" dirty="0" smtClean="0"/>
              <a:t>Then it will ask you a question that you need to look at the extract for and the whole novel.</a:t>
            </a:r>
          </a:p>
          <a:p>
            <a:pPr marL="0" indent="0">
              <a:buNone/>
            </a:pPr>
            <a:r>
              <a:rPr lang="en-GB" dirty="0" smtClean="0"/>
              <a:t>For example:</a:t>
            </a:r>
          </a:p>
          <a:p>
            <a:pPr marL="0" indent="0">
              <a:buNone/>
            </a:pPr>
            <a:r>
              <a:rPr lang="en-GB" dirty="0" smtClean="0"/>
              <a:t>Starting with this extract, how does Dickens present the character of Pip?</a:t>
            </a:r>
          </a:p>
          <a:p>
            <a:pPr marL="0" indent="0">
              <a:buNone/>
            </a:pPr>
            <a:r>
              <a:rPr lang="en-GB" dirty="0" smtClean="0"/>
              <a:t>Write about:</a:t>
            </a:r>
          </a:p>
          <a:p>
            <a:pPr marL="0" indent="0">
              <a:buNone/>
            </a:pPr>
            <a:r>
              <a:rPr lang="en-GB" dirty="0" smtClean="0"/>
              <a:t>How Dickens writes about Pip in this extract</a:t>
            </a:r>
          </a:p>
          <a:p>
            <a:pPr marL="0" indent="0">
              <a:buNone/>
            </a:pPr>
            <a:r>
              <a:rPr lang="en-GB" dirty="0" smtClean="0"/>
              <a:t>How Dickens writes about Pip in the novel as a whole</a:t>
            </a:r>
          </a:p>
        </p:txBody>
      </p:sp>
    </p:spTree>
    <p:extLst>
      <p:ext uri="{BB962C8B-B14F-4D97-AF65-F5344CB8AC3E}">
        <p14:creationId xmlns:p14="http://schemas.microsoft.com/office/powerpoint/2010/main" val="199522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GB" dirty="0" smtClean="0"/>
              <a:t>How would Mrs Demetriou approach this?</a:t>
            </a:r>
            <a:endParaRPr lang="en-GB" dirty="0"/>
          </a:p>
        </p:txBody>
      </p:sp>
      <p:sp>
        <p:nvSpPr>
          <p:cNvPr id="3" name="Content Placeholder 2"/>
          <p:cNvSpPr>
            <a:spLocks noGrp="1"/>
          </p:cNvSpPr>
          <p:nvPr>
            <p:ph idx="1"/>
          </p:nvPr>
        </p:nvSpPr>
        <p:spPr>
          <a:solidFill>
            <a:srgbClr val="FF0000"/>
          </a:solidFill>
        </p:spPr>
        <p:txBody>
          <a:bodyPr/>
          <a:lstStyle/>
          <a:p>
            <a:r>
              <a:rPr lang="en-GB" dirty="0" smtClean="0"/>
              <a:t>I would highlight the key words in the question:</a:t>
            </a:r>
          </a:p>
          <a:p>
            <a:endParaRPr lang="en-GB" dirty="0" smtClean="0"/>
          </a:p>
          <a:p>
            <a:pPr marL="0" indent="0">
              <a:buNone/>
            </a:pPr>
            <a:r>
              <a:rPr lang="en-GB" dirty="0" smtClean="0"/>
              <a:t>This is taken from the </a:t>
            </a:r>
            <a:r>
              <a:rPr lang="en-GB" dirty="0">
                <a:solidFill>
                  <a:srgbClr val="FFFF00"/>
                </a:solidFill>
              </a:rPr>
              <a:t>start of the novel </a:t>
            </a:r>
            <a:r>
              <a:rPr lang="en-GB" dirty="0" smtClean="0"/>
              <a:t>when </a:t>
            </a:r>
            <a:r>
              <a:rPr lang="en-GB" dirty="0" smtClean="0">
                <a:solidFill>
                  <a:srgbClr val="FFFF00"/>
                </a:solidFill>
              </a:rPr>
              <a:t>Pip</a:t>
            </a:r>
            <a:r>
              <a:rPr lang="en-GB" dirty="0" smtClean="0"/>
              <a:t> is introducing himself.</a:t>
            </a:r>
          </a:p>
          <a:p>
            <a:pPr marL="0" indent="0">
              <a:buNone/>
            </a:pPr>
            <a:r>
              <a:rPr lang="en-GB" dirty="0" smtClean="0">
                <a:solidFill>
                  <a:srgbClr val="FFFF00"/>
                </a:solidFill>
              </a:rPr>
              <a:t>Starting with this extract</a:t>
            </a:r>
            <a:r>
              <a:rPr lang="en-GB" dirty="0" smtClean="0"/>
              <a:t>, </a:t>
            </a:r>
            <a:r>
              <a:rPr lang="en-GB" dirty="0" smtClean="0">
                <a:solidFill>
                  <a:srgbClr val="FFFF00"/>
                </a:solidFill>
              </a:rPr>
              <a:t>how</a:t>
            </a:r>
            <a:r>
              <a:rPr lang="en-GB" dirty="0" smtClean="0"/>
              <a:t> does Dickens present the character of </a:t>
            </a:r>
            <a:r>
              <a:rPr lang="en-GB" dirty="0" smtClean="0">
                <a:solidFill>
                  <a:srgbClr val="FFFF00"/>
                </a:solidFill>
              </a:rPr>
              <a:t>Pip</a:t>
            </a:r>
            <a:r>
              <a:rPr lang="en-GB" dirty="0" smtClean="0"/>
              <a:t>?</a:t>
            </a:r>
          </a:p>
          <a:p>
            <a:pPr marL="0" indent="0">
              <a:buNone/>
            </a:pPr>
            <a:r>
              <a:rPr lang="en-GB" dirty="0" smtClean="0"/>
              <a:t>Write about:</a:t>
            </a:r>
          </a:p>
          <a:p>
            <a:pPr marL="0" indent="0">
              <a:buNone/>
            </a:pPr>
            <a:r>
              <a:rPr lang="en-GB" dirty="0" smtClean="0">
                <a:solidFill>
                  <a:srgbClr val="FFFF00"/>
                </a:solidFill>
              </a:rPr>
              <a:t>How</a:t>
            </a:r>
            <a:r>
              <a:rPr lang="en-GB" dirty="0" smtClean="0"/>
              <a:t> Dickens writes about </a:t>
            </a:r>
            <a:r>
              <a:rPr lang="en-GB" dirty="0" smtClean="0">
                <a:solidFill>
                  <a:srgbClr val="FFFF00"/>
                </a:solidFill>
              </a:rPr>
              <a:t>Pip in this extract</a:t>
            </a:r>
          </a:p>
          <a:p>
            <a:pPr marL="0" indent="0">
              <a:buNone/>
            </a:pPr>
            <a:r>
              <a:rPr lang="en-GB" dirty="0" smtClean="0">
                <a:solidFill>
                  <a:srgbClr val="FFFF00"/>
                </a:solidFill>
              </a:rPr>
              <a:t>How</a:t>
            </a:r>
            <a:r>
              <a:rPr lang="en-GB" dirty="0" smtClean="0"/>
              <a:t> Dickens writes </a:t>
            </a:r>
            <a:r>
              <a:rPr lang="en-GB" dirty="0" smtClean="0">
                <a:solidFill>
                  <a:srgbClr val="FFFF00"/>
                </a:solidFill>
              </a:rPr>
              <a:t>about Pip in the novel as a whole</a:t>
            </a:r>
          </a:p>
          <a:p>
            <a:pPr marL="0" indent="0">
              <a:buNone/>
            </a:pPr>
            <a:endParaRPr lang="en-GB" dirty="0" smtClean="0"/>
          </a:p>
          <a:p>
            <a:pPr marL="0" indent="0">
              <a:buNone/>
            </a:pPr>
            <a:endParaRPr lang="en-GB" dirty="0"/>
          </a:p>
        </p:txBody>
      </p:sp>
      <p:cxnSp>
        <p:nvCxnSpPr>
          <p:cNvPr id="5" name="Straight Arrow Connector 4"/>
          <p:cNvCxnSpPr/>
          <p:nvPr/>
        </p:nvCxnSpPr>
        <p:spPr>
          <a:xfrm flipV="1">
            <a:off x="5753686" y="1690688"/>
            <a:ext cx="4037428" cy="11509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7948246" y="1825625"/>
            <a:ext cx="1983545" cy="1156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0255348" y="1086961"/>
            <a:ext cx="1422009" cy="1477328"/>
          </a:xfrm>
          <a:prstGeom prst="rect">
            <a:avLst/>
          </a:prstGeom>
          <a:solidFill>
            <a:schemeClr val="bg1"/>
          </a:solidFill>
        </p:spPr>
        <p:txBody>
          <a:bodyPr wrap="square" rtlCol="0">
            <a:spAutoFit/>
          </a:bodyPr>
          <a:lstStyle/>
          <a:p>
            <a:r>
              <a:rPr lang="en-GB" dirty="0" smtClean="0"/>
              <a:t>Think carefully about this, why important?</a:t>
            </a:r>
            <a:endParaRPr lang="en-GB" dirty="0"/>
          </a:p>
        </p:txBody>
      </p:sp>
      <p:cxnSp>
        <p:nvCxnSpPr>
          <p:cNvPr id="10" name="Straight Arrow Connector 9"/>
          <p:cNvCxnSpPr/>
          <p:nvPr/>
        </p:nvCxnSpPr>
        <p:spPr>
          <a:xfrm>
            <a:off x="3291840" y="3699803"/>
            <a:ext cx="5922498" cy="8862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453489" y="4600135"/>
            <a:ext cx="2968954" cy="646331"/>
          </a:xfrm>
          <a:prstGeom prst="rect">
            <a:avLst/>
          </a:prstGeom>
          <a:solidFill>
            <a:schemeClr val="bg1"/>
          </a:solidFill>
        </p:spPr>
        <p:txBody>
          <a:bodyPr wrap="none" rtlCol="0">
            <a:spAutoFit/>
          </a:bodyPr>
          <a:lstStyle/>
          <a:p>
            <a:r>
              <a:rPr lang="en-GB" dirty="0" smtClean="0"/>
              <a:t>Ok, this seems important – so</a:t>
            </a:r>
          </a:p>
          <a:p>
            <a:r>
              <a:rPr lang="en-GB" dirty="0" smtClean="0"/>
              <a:t>I will use the extract first</a:t>
            </a:r>
            <a:endParaRPr lang="en-GB" dirty="0"/>
          </a:p>
        </p:txBody>
      </p:sp>
      <p:cxnSp>
        <p:nvCxnSpPr>
          <p:cNvPr id="13" name="Straight Arrow Connector 12"/>
          <p:cNvCxnSpPr/>
          <p:nvPr/>
        </p:nvCxnSpPr>
        <p:spPr>
          <a:xfrm>
            <a:off x="1052146" y="5156895"/>
            <a:ext cx="4546796" cy="13033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901983" y="6311900"/>
            <a:ext cx="6102633" cy="369332"/>
          </a:xfrm>
          <a:prstGeom prst="rect">
            <a:avLst/>
          </a:prstGeom>
          <a:solidFill>
            <a:schemeClr val="bg1"/>
          </a:solidFill>
        </p:spPr>
        <p:txBody>
          <a:bodyPr wrap="none" rtlCol="0">
            <a:spAutoFit/>
          </a:bodyPr>
          <a:lstStyle/>
          <a:p>
            <a:r>
              <a:rPr lang="en-GB" dirty="0" smtClean="0"/>
              <a:t>How is repeated many times – this is crucial. It means language.</a:t>
            </a:r>
            <a:endParaRPr lang="en-GB" dirty="0"/>
          </a:p>
        </p:txBody>
      </p:sp>
    </p:spTree>
    <p:extLst>
      <p:ext uri="{BB962C8B-B14F-4D97-AF65-F5344CB8AC3E}">
        <p14:creationId xmlns:p14="http://schemas.microsoft.com/office/powerpoint/2010/main" val="2385151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GB" dirty="0" smtClean="0"/>
              <a:t>Then, I would have a quick think about how marks are awarded…</a:t>
            </a:r>
            <a:endParaRPr lang="en-GB" dirty="0"/>
          </a:p>
        </p:txBody>
      </p:sp>
      <p:sp>
        <p:nvSpPr>
          <p:cNvPr id="3" name="Content Placeholder 2"/>
          <p:cNvSpPr>
            <a:spLocks noGrp="1"/>
          </p:cNvSpPr>
          <p:nvPr>
            <p:ph idx="1"/>
          </p:nvPr>
        </p:nvSpPr>
        <p:spPr>
          <a:xfrm>
            <a:off x="4481732" y="2191385"/>
            <a:ext cx="4310575" cy="2732307"/>
          </a:xfrm>
          <a:solidFill>
            <a:srgbClr val="FFFF00"/>
          </a:solidFill>
        </p:spPr>
        <p:txBody>
          <a:bodyPr/>
          <a:lstStyle/>
          <a:p>
            <a:r>
              <a:rPr lang="en-GB" dirty="0" smtClean="0"/>
              <a:t>30 marks</a:t>
            </a:r>
          </a:p>
          <a:p>
            <a:r>
              <a:rPr lang="en-GB" dirty="0" smtClean="0"/>
              <a:t>A01 – ideas (points)</a:t>
            </a:r>
          </a:p>
          <a:p>
            <a:r>
              <a:rPr lang="en-GB" dirty="0" smtClean="0"/>
              <a:t>A02 – language features</a:t>
            </a:r>
          </a:p>
          <a:p>
            <a:r>
              <a:rPr lang="en-GB" dirty="0" smtClean="0"/>
              <a:t>A03 – Context </a:t>
            </a:r>
            <a:endParaRPr lang="en-GB" dirty="0"/>
          </a:p>
        </p:txBody>
      </p:sp>
    </p:spTree>
    <p:extLst>
      <p:ext uri="{BB962C8B-B14F-4D97-AF65-F5344CB8AC3E}">
        <p14:creationId xmlns:p14="http://schemas.microsoft.com/office/powerpoint/2010/main" val="897100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I would annotate the extract. Let’s do this together.</a:t>
            </a:r>
            <a:endParaRPr lang="en-GB" dirty="0"/>
          </a:p>
        </p:txBody>
      </p:sp>
      <p:sp>
        <p:nvSpPr>
          <p:cNvPr id="3" name="Content Placeholder 2"/>
          <p:cNvSpPr>
            <a:spLocks noGrp="1"/>
          </p:cNvSpPr>
          <p:nvPr>
            <p:ph idx="1"/>
          </p:nvPr>
        </p:nvSpPr>
        <p:spPr>
          <a:solidFill>
            <a:schemeClr val="bg2">
              <a:lumMod val="75000"/>
            </a:schemeClr>
          </a:solidFill>
        </p:spPr>
        <p:txBody>
          <a:bodyPr>
            <a:normAutofit fontScale="77500" lnSpcReduction="20000"/>
          </a:bodyPr>
          <a:lstStyle/>
          <a:p>
            <a:r>
              <a:rPr lang="en-GB" dirty="0" smtClean="0"/>
              <a:t>My father's family name being </a:t>
            </a:r>
            <a:r>
              <a:rPr lang="en-GB" dirty="0" err="1" smtClean="0"/>
              <a:t>Pirrip</a:t>
            </a:r>
            <a:r>
              <a:rPr lang="en-GB" dirty="0" smtClean="0"/>
              <a:t>, and my Christian name Philip, my infant tongue could make of both names nothing longer or more explicit than Pip. So, I called myself Pip, and came to be called Pip.</a:t>
            </a:r>
          </a:p>
          <a:p>
            <a:r>
              <a:rPr lang="en-GB" dirty="0" smtClean="0"/>
              <a:t>I give </a:t>
            </a:r>
            <a:r>
              <a:rPr lang="en-GB" dirty="0" err="1" smtClean="0"/>
              <a:t>Pirrip</a:t>
            </a:r>
            <a:r>
              <a:rPr lang="en-GB" dirty="0" smtClean="0"/>
              <a:t> as my father's family name, on the authority of his tombstone and my sister - Mrs. Joe </a:t>
            </a:r>
            <a:r>
              <a:rPr lang="en-GB" dirty="0" err="1" smtClean="0"/>
              <a:t>Gargery</a:t>
            </a:r>
            <a:r>
              <a:rPr lang="en-GB" dirty="0" smtClean="0"/>
              <a:t>, who married the blacksmith. As I never saw my father or my mother, and never saw any likeness of either of them (for their days were long before the days of photographs), my first fancies regarding what they were like, were unreasonably derived from their tombstones. The shape of the letters on my father's, gave me an odd idea that he was a square, stout, dark man, with curly black hair. From the character and turn of the inscription, "Also Georgiana Wife of the Above," I drew a childish conclusion that my mother was freckled and sickly. To five little stone lozenges, each about a foot and a half long, which were arranged in a neat row beside their grave, and were sacred to the memory of five little brothers of mine - who gave up trying to get a living, exceedingly early in that universal struggle - I am indebted for a belief I religiously entertained that they had all been born on their backs with their hands in their trousers-pockets, and had never taken them out in this state of existence.</a:t>
            </a:r>
          </a:p>
          <a:p>
            <a:endParaRPr lang="en-GB" dirty="0"/>
          </a:p>
        </p:txBody>
      </p:sp>
    </p:spTree>
    <p:extLst>
      <p:ext uri="{BB962C8B-B14F-4D97-AF65-F5344CB8AC3E}">
        <p14:creationId xmlns:p14="http://schemas.microsoft.com/office/powerpoint/2010/main" val="4083374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Then:</a:t>
            </a:r>
            <a:endParaRPr lang="en-GB" dirty="0"/>
          </a:p>
        </p:txBody>
      </p:sp>
      <p:sp>
        <p:nvSpPr>
          <p:cNvPr id="3" name="Content Placeholder 2"/>
          <p:cNvSpPr>
            <a:spLocks noGrp="1"/>
          </p:cNvSpPr>
          <p:nvPr>
            <p:ph idx="1"/>
          </p:nvPr>
        </p:nvSpPr>
        <p:spPr>
          <a:solidFill>
            <a:schemeClr val="bg1"/>
          </a:solidFill>
        </p:spPr>
        <p:txBody>
          <a:bodyPr/>
          <a:lstStyle/>
          <a:p>
            <a:r>
              <a:rPr lang="en-GB" dirty="0" smtClean="0"/>
              <a:t>I would start my response by writing about 5 key points from the extract</a:t>
            </a:r>
          </a:p>
          <a:p>
            <a:r>
              <a:rPr lang="en-GB" dirty="0" smtClean="0"/>
              <a:t>I would then complete it by giving 5 key points form the rest of the novel</a:t>
            </a:r>
          </a:p>
          <a:p>
            <a:r>
              <a:rPr lang="en-GB" dirty="0" smtClean="0"/>
              <a:t>I would plan all of this before I started to write</a:t>
            </a:r>
          </a:p>
          <a:p>
            <a:endParaRPr lang="en-GB" dirty="0"/>
          </a:p>
          <a:p>
            <a:pPr marL="0" indent="0">
              <a:buNone/>
            </a:pPr>
            <a:r>
              <a:rPr lang="en-GB" dirty="0" smtClean="0"/>
              <a:t>Let’s do this together. </a:t>
            </a:r>
          </a:p>
        </p:txBody>
      </p:sp>
    </p:spTree>
    <p:extLst>
      <p:ext uri="{BB962C8B-B14F-4D97-AF65-F5344CB8AC3E}">
        <p14:creationId xmlns:p14="http://schemas.microsoft.com/office/powerpoint/2010/main" val="37761538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5236"/>
            <a:ext cx="9144000" cy="1595079"/>
          </a:xfrm>
          <a:solidFill>
            <a:srgbClr val="FF0000"/>
          </a:solidFill>
        </p:spPr>
        <p:txBody>
          <a:bodyPr>
            <a:normAutofit/>
          </a:bodyPr>
          <a:lstStyle/>
          <a:p>
            <a:r>
              <a:rPr lang="en-GB" sz="4000" dirty="0" smtClean="0"/>
              <a:t>Preparing for English Literature Unit 1</a:t>
            </a:r>
            <a:br>
              <a:rPr lang="en-GB" sz="4000" dirty="0" smtClean="0"/>
            </a:br>
            <a:r>
              <a:rPr lang="en-GB" sz="4000" dirty="0" smtClean="0"/>
              <a:t>Lesson 3 </a:t>
            </a:r>
            <a:endParaRPr lang="en-GB" sz="4000" dirty="0"/>
          </a:p>
        </p:txBody>
      </p:sp>
      <p:sp>
        <p:nvSpPr>
          <p:cNvPr id="3" name="Subtitle 2"/>
          <p:cNvSpPr>
            <a:spLocks noGrp="1"/>
          </p:cNvSpPr>
          <p:nvPr>
            <p:ph type="subTitle" idx="1"/>
          </p:nvPr>
        </p:nvSpPr>
        <p:spPr>
          <a:xfrm>
            <a:off x="1820214" y="5585385"/>
            <a:ext cx="9144000" cy="944204"/>
          </a:xfrm>
          <a:solidFill>
            <a:srgbClr val="FFFF00"/>
          </a:solidFill>
        </p:spPr>
        <p:txBody>
          <a:bodyPr/>
          <a:lstStyle/>
          <a:p>
            <a:r>
              <a:rPr lang="en-GB" dirty="0" smtClean="0"/>
              <a:t>WALT: Understand how to approach Unit One Literature SO THAT we can achieve highly in our exams.</a:t>
            </a: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2535156"/>
            <a:ext cx="1790029" cy="2616873"/>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48752" y="2634017"/>
            <a:ext cx="1863240" cy="2419150"/>
          </a:xfrm>
          <a:prstGeom prst="rect">
            <a:avLst/>
          </a:prstGeom>
        </p:spPr>
      </p:pic>
      <p:sp>
        <p:nvSpPr>
          <p:cNvPr id="7" name="Heart 6"/>
          <p:cNvSpPr/>
          <p:nvPr/>
        </p:nvSpPr>
        <p:spPr>
          <a:xfrm>
            <a:off x="4454232" y="2528331"/>
            <a:ext cx="3875964" cy="2524836"/>
          </a:xfrm>
          <a:prstGeom prst="heart">
            <a:avLst/>
          </a:prstGeom>
          <a:solidFill>
            <a:srgbClr val="F43C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Mrs Demetriou</a:t>
            </a:r>
          </a:p>
          <a:p>
            <a:pPr algn="ctr"/>
            <a:r>
              <a:rPr lang="en-GB" dirty="0" smtClean="0"/>
              <a:t>just </a:t>
            </a:r>
          </a:p>
          <a:p>
            <a:pPr algn="ctr"/>
            <a:r>
              <a:rPr lang="en-GB" dirty="0" smtClean="0"/>
              <a:t>LOVES </a:t>
            </a:r>
          </a:p>
          <a:p>
            <a:pPr algn="ctr"/>
            <a:r>
              <a:rPr lang="en-GB" dirty="0" smtClean="0"/>
              <a:t>C.D and W.S!!!</a:t>
            </a:r>
          </a:p>
        </p:txBody>
      </p:sp>
    </p:spTree>
    <p:extLst>
      <p:ext uri="{BB962C8B-B14F-4D97-AF65-F5344CB8AC3E}">
        <p14:creationId xmlns:p14="http://schemas.microsoft.com/office/powerpoint/2010/main" val="1597712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Groups of 4. Give yourself a number.</a:t>
            </a:r>
            <a:endParaRPr lang="en-GB" dirty="0"/>
          </a:p>
        </p:txBody>
      </p:sp>
      <p:sp>
        <p:nvSpPr>
          <p:cNvPr id="3" name="Content Placeholder 2"/>
          <p:cNvSpPr>
            <a:spLocks noGrp="1"/>
          </p:cNvSpPr>
          <p:nvPr>
            <p:ph idx="1"/>
          </p:nvPr>
        </p:nvSpPr>
        <p:spPr>
          <a:solidFill>
            <a:srgbClr val="FFFF00"/>
          </a:solidFill>
        </p:spPr>
        <p:txBody>
          <a:bodyPr/>
          <a:lstStyle/>
          <a:p>
            <a:pPr marL="0" indent="0">
              <a:buNone/>
            </a:pPr>
            <a:r>
              <a:rPr lang="en-GB" dirty="0" smtClean="0"/>
              <a:t>1 – Romeo</a:t>
            </a:r>
          </a:p>
          <a:p>
            <a:pPr marL="0" indent="0">
              <a:buNone/>
            </a:pPr>
            <a:r>
              <a:rPr lang="en-GB" dirty="0" smtClean="0"/>
              <a:t>2 –Juliet</a:t>
            </a:r>
          </a:p>
          <a:p>
            <a:pPr marL="0" indent="0">
              <a:buNone/>
            </a:pPr>
            <a:r>
              <a:rPr lang="en-GB" dirty="0" smtClean="0"/>
              <a:t>3- Lord Capulet</a:t>
            </a:r>
          </a:p>
          <a:p>
            <a:pPr marL="0" indent="0">
              <a:buNone/>
            </a:pPr>
            <a:r>
              <a:rPr lang="en-GB" dirty="0" smtClean="0"/>
              <a:t>4- Tybalt</a:t>
            </a:r>
          </a:p>
          <a:p>
            <a:pPr marL="0" indent="0">
              <a:buNone/>
            </a:pPr>
            <a:endParaRPr lang="en-GB" dirty="0"/>
          </a:p>
          <a:p>
            <a:pPr marL="0" indent="0">
              <a:buNone/>
            </a:pPr>
            <a:r>
              <a:rPr lang="en-GB" dirty="0" smtClean="0"/>
              <a:t>Write a tricky question and answer on to a piece of paper. We will be trading these in a moment!</a:t>
            </a:r>
            <a:endParaRPr lang="en-GB" dirty="0"/>
          </a:p>
        </p:txBody>
      </p:sp>
    </p:spTree>
    <p:extLst>
      <p:ext uri="{BB962C8B-B14F-4D97-AF65-F5344CB8AC3E}">
        <p14:creationId xmlns:p14="http://schemas.microsoft.com/office/powerpoint/2010/main" val="2907696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rotWithShape="1">
          <a:blip r:embed="rId2"/>
          <a:srcRect l="23055" t="26446" r="49823" b="7695"/>
          <a:stretch/>
        </p:blipFill>
        <p:spPr>
          <a:xfrm>
            <a:off x="3769057" y="-118963"/>
            <a:ext cx="5129283" cy="7002624"/>
          </a:xfrm>
          <a:prstGeom prst="rect">
            <a:avLst/>
          </a:prstGeom>
        </p:spPr>
      </p:pic>
      <p:sp>
        <p:nvSpPr>
          <p:cNvPr id="5" name="TextBox 4"/>
          <p:cNvSpPr txBox="1"/>
          <p:nvPr/>
        </p:nvSpPr>
        <p:spPr>
          <a:xfrm>
            <a:off x="838200" y="3038621"/>
            <a:ext cx="1708052" cy="2308324"/>
          </a:xfrm>
          <a:prstGeom prst="rect">
            <a:avLst/>
          </a:prstGeom>
          <a:solidFill>
            <a:schemeClr val="bg1"/>
          </a:solidFill>
        </p:spPr>
        <p:txBody>
          <a:bodyPr wrap="square" rtlCol="0">
            <a:spAutoFit/>
          </a:bodyPr>
          <a:lstStyle/>
          <a:p>
            <a:r>
              <a:rPr lang="en-GB" dirty="0" smtClean="0"/>
              <a:t>About – 50 minutes per question.</a:t>
            </a:r>
          </a:p>
          <a:p>
            <a:endParaRPr lang="en-GB" dirty="0"/>
          </a:p>
          <a:p>
            <a:r>
              <a:rPr lang="en-GB" dirty="0" smtClean="0"/>
              <a:t>10 mins planning.</a:t>
            </a:r>
          </a:p>
          <a:p>
            <a:r>
              <a:rPr lang="en-GB" dirty="0" smtClean="0"/>
              <a:t>40 minutes writing.</a:t>
            </a:r>
            <a:endParaRPr lang="en-GB" dirty="0"/>
          </a:p>
        </p:txBody>
      </p:sp>
    </p:spTree>
    <p:extLst>
      <p:ext uri="{BB962C8B-B14F-4D97-AF65-F5344CB8AC3E}">
        <p14:creationId xmlns:p14="http://schemas.microsoft.com/office/powerpoint/2010/main" val="37314123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43CF8"/>
          </a:solidFill>
        </p:spPr>
        <p:txBody>
          <a:bodyPr/>
          <a:lstStyle/>
          <a:p>
            <a:r>
              <a:rPr lang="en-GB" dirty="0" smtClean="0"/>
              <a:t>Let’s think about love – let’s face it. It’s going to be in a R and J question somewhere!</a:t>
            </a:r>
            <a:endParaRPr lang="en-GB" dirty="0"/>
          </a:p>
        </p:txBody>
      </p:sp>
      <p:sp>
        <p:nvSpPr>
          <p:cNvPr id="3" name="Content Placeholder 2"/>
          <p:cNvSpPr>
            <a:spLocks noGrp="1"/>
          </p:cNvSpPr>
          <p:nvPr>
            <p:ph idx="1"/>
          </p:nvPr>
        </p:nvSpPr>
        <p:spPr/>
        <p:txBody>
          <a:bodyPr/>
          <a:lstStyle/>
          <a:p>
            <a:r>
              <a:rPr lang="en-GB" dirty="0" smtClean="0">
                <a:hlinkClick r:id="rId2"/>
              </a:rPr>
              <a:t>http://www.bbc.co.uk/education/guides/zg6psbk/revision/2</a:t>
            </a:r>
            <a:endParaRPr lang="en-GB" dirty="0" smtClean="0"/>
          </a:p>
          <a:p>
            <a:pPr marL="0" indent="0">
              <a:buNone/>
            </a:pPr>
            <a:endParaRPr lang="en-GB" dirty="0"/>
          </a:p>
          <a:p>
            <a:pPr marL="0" indent="0">
              <a:buNone/>
            </a:pPr>
            <a:endParaRPr lang="en-GB" dirty="0" smtClean="0"/>
          </a:p>
          <a:p>
            <a:pPr marL="0" indent="0">
              <a:buNone/>
            </a:pPr>
            <a:endParaRPr lang="en-GB" dirty="0"/>
          </a:p>
        </p:txBody>
      </p:sp>
      <p:sp>
        <p:nvSpPr>
          <p:cNvPr id="4" name="Heart 3"/>
          <p:cNvSpPr/>
          <p:nvPr/>
        </p:nvSpPr>
        <p:spPr>
          <a:xfrm>
            <a:off x="3530991" y="2940148"/>
            <a:ext cx="5584874" cy="2926080"/>
          </a:xfrm>
          <a:prstGeom prst="heart">
            <a:avLst/>
          </a:prstGeom>
          <a:solidFill>
            <a:srgbClr val="F43C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What types of love can you think of</a:t>
            </a:r>
          </a:p>
          <a:p>
            <a:pPr algn="ctr"/>
            <a:r>
              <a:rPr lang="en-GB" dirty="0" smtClean="0"/>
              <a:t>in Romeo and Juliet?</a:t>
            </a:r>
            <a:endParaRPr lang="en-GB" dirty="0"/>
          </a:p>
        </p:txBody>
      </p:sp>
    </p:spTree>
    <p:extLst>
      <p:ext uri="{BB962C8B-B14F-4D97-AF65-F5344CB8AC3E}">
        <p14:creationId xmlns:p14="http://schemas.microsoft.com/office/powerpoint/2010/main" val="39539969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43CF8"/>
          </a:solidFill>
        </p:spPr>
        <p:txBody>
          <a:bodyPr/>
          <a:lstStyle/>
          <a:p>
            <a:r>
              <a:rPr lang="en-GB" dirty="0" smtClean="0"/>
              <a:t>Social and historical context</a:t>
            </a:r>
            <a:endParaRPr lang="en-GB" dirty="0"/>
          </a:p>
        </p:txBody>
      </p:sp>
      <p:sp>
        <p:nvSpPr>
          <p:cNvPr id="3" name="Content Placeholder 2"/>
          <p:cNvSpPr>
            <a:spLocks noGrp="1"/>
          </p:cNvSpPr>
          <p:nvPr>
            <p:ph idx="1"/>
          </p:nvPr>
        </p:nvSpPr>
        <p:spPr>
          <a:xfrm>
            <a:off x="838200" y="1825625"/>
            <a:ext cx="10515600" cy="1086387"/>
          </a:xfrm>
        </p:spPr>
        <p:txBody>
          <a:bodyPr/>
          <a:lstStyle/>
          <a:p>
            <a:r>
              <a:rPr lang="en-GB" dirty="0" smtClean="0"/>
              <a:t>What factors can you think of? How to they influence the characters?</a:t>
            </a:r>
            <a:endParaRPr lang="en-GB" dirty="0"/>
          </a:p>
        </p:txBody>
      </p:sp>
    </p:spTree>
    <p:extLst>
      <p:ext uri="{BB962C8B-B14F-4D97-AF65-F5344CB8AC3E}">
        <p14:creationId xmlns:p14="http://schemas.microsoft.com/office/powerpoint/2010/main" val="61285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Great Expectations – the plot </a:t>
            </a:r>
            <a:endParaRPr lang="en-GB" dirty="0"/>
          </a:p>
        </p:txBody>
      </p:sp>
      <p:sp>
        <p:nvSpPr>
          <p:cNvPr id="3" name="Content Placeholder 2"/>
          <p:cNvSpPr>
            <a:spLocks noGrp="1"/>
          </p:cNvSpPr>
          <p:nvPr>
            <p:ph idx="1"/>
          </p:nvPr>
        </p:nvSpPr>
        <p:spPr/>
        <p:txBody>
          <a:bodyPr/>
          <a:lstStyle/>
          <a:p>
            <a:r>
              <a:rPr lang="en-GB" dirty="0" smtClean="0">
                <a:hlinkClick r:id="rId2"/>
              </a:rPr>
              <a:t>https://www.youtube.com/watch?v=mJsyzUgKGwY</a:t>
            </a:r>
            <a:endParaRPr lang="en-GB" dirty="0">
              <a:hlinkClick r:id="rId2"/>
            </a:endParaRPr>
          </a:p>
          <a:p>
            <a:pPr marL="0" indent="0">
              <a:buNone/>
            </a:pPr>
            <a:endParaRPr lang="en-GB" dirty="0" smtClean="0">
              <a:hlinkClick r:id="rId2"/>
            </a:endParaRPr>
          </a:p>
          <a:p>
            <a:pPr marL="0" indent="0">
              <a:buNone/>
            </a:pPr>
            <a:r>
              <a:rPr lang="en-GB" dirty="0" smtClean="0">
                <a:hlinkClick r:id="rId3"/>
              </a:rPr>
              <a:t>http://www.bbc.co.uk/education/guides/zsybr82/video</a:t>
            </a:r>
            <a:endParaRPr lang="en-GB" dirty="0"/>
          </a:p>
        </p:txBody>
      </p:sp>
    </p:spTree>
    <p:extLst>
      <p:ext uri="{BB962C8B-B14F-4D97-AF65-F5344CB8AC3E}">
        <p14:creationId xmlns:p14="http://schemas.microsoft.com/office/powerpoint/2010/main" val="2075438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 1 </a:t>
            </a:r>
            <a:endParaRPr lang="en-GB" dirty="0"/>
          </a:p>
        </p:txBody>
      </p:sp>
      <p:sp>
        <p:nvSpPr>
          <p:cNvPr id="3" name="Content Placeholder 2"/>
          <p:cNvSpPr>
            <a:spLocks noGrp="1"/>
          </p:cNvSpPr>
          <p:nvPr>
            <p:ph idx="1"/>
          </p:nvPr>
        </p:nvSpPr>
        <p:spPr>
          <a:solidFill>
            <a:schemeClr val="bg1">
              <a:lumMod val="85000"/>
            </a:schemeClr>
          </a:solidFill>
        </p:spPr>
        <p:txBody>
          <a:bodyPr>
            <a:normAutofit fontScale="70000" lnSpcReduction="20000"/>
          </a:bodyPr>
          <a:lstStyle/>
          <a:p>
            <a:r>
              <a:rPr lang="en-GB" dirty="0">
                <a:hlinkClick r:id="rId2"/>
              </a:rPr>
              <a:t>Pip</a:t>
            </a:r>
            <a:r>
              <a:rPr lang="en-GB" dirty="0"/>
              <a:t> is an orphan living on the Kent marshes with his abusive sister and her husband, </a:t>
            </a:r>
            <a:r>
              <a:rPr lang="en-GB" dirty="0">
                <a:hlinkClick r:id="rId3"/>
              </a:rPr>
              <a:t>Joe </a:t>
            </a:r>
            <a:r>
              <a:rPr lang="en-GB" dirty="0" err="1">
                <a:hlinkClick r:id="rId3"/>
              </a:rPr>
              <a:t>Gargery</a:t>
            </a:r>
            <a:r>
              <a:rPr lang="en-GB" dirty="0"/>
              <a:t>, the village blacksmith. While exploring in the churchyard near the tombstones of his parents, Pip is accosted by an escaped convict. The convict scares Pip into stealing food for him, as well as a metal file to saw off the convict's leg iron. Returning with these the next morning, Pip discovers a second escaped convict, an enemy of the first one. Shortly afterward, both convicts are recaptured while fighting each other.</a:t>
            </a:r>
          </a:p>
          <a:p>
            <a:r>
              <a:rPr lang="en-GB" dirty="0"/>
              <a:t>Pip's pompous Uncle </a:t>
            </a:r>
            <a:r>
              <a:rPr lang="en-GB" dirty="0" err="1"/>
              <a:t>Pumblechook</a:t>
            </a:r>
            <a:r>
              <a:rPr lang="en-GB" dirty="0"/>
              <a:t> arranges for Pip to go to the house of a wealthy reclusive woman, </a:t>
            </a:r>
            <a:r>
              <a:rPr lang="en-GB" dirty="0">
                <a:hlinkClick r:id="rId4"/>
              </a:rPr>
              <a:t>Miss Havisham</a:t>
            </a:r>
            <a:r>
              <a:rPr lang="en-GB" dirty="0"/>
              <a:t>, to play with her adopted daughter, </a:t>
            </a:r>
            <a:r>
              <a:rPr lang="en-GB" dirty="0">
                <a:hlinkClick r:id="rId5"/>
              </a:rPr>
              <a:t>Estella</a:t>
            </a:r>
            <a:r>
              <a:rPr lang="en-GB" dirty="0"/>
              <a:t>. The house is a strange nightmare-world. Miss Havisham's fiancé jilted her on her wedding day and she still wears her old wedding gown, although she's now elderly and wheel-chair-bound. The house has been left as it was on her wedding day and even the old wedding cake is still on the table. Estella is beautiful but haughty and tells Pip that he is coarse and common. Pip is immediately attracted to Estella in spite of how she and Miss Havisham treat him. Although the visits are emotionally painful and demeaning, Pip continues to go there for several months to play with Estella and to wheel Miss Havisham around. He also meets her toady relatives who want her money and hate Pip. Pip does earn a kiss from Estella when he beats one of the relatives, the Pale Young Gentleman, in a fistfight. Pip tries to better himself to win Estella's admiration by working harder with his friend, Biddy, at night school. Biddy's grandmother runs the night school.</a:t>
            </a:r>
          </a:p>
          <a:p>
            <a:endParaRPr lang="en-GB" dirty="0"/>
          </a:p>
        </p:txBody>
      </p:sp>
    </p:spTree>
    <p:extLst>
      <p:ext uri="{BB962C8B-B14F-4D97-AF65-F5344CB8AC3E}">
        <p14:creationId xmlns:p14="http://schemas.microsoft.com/office/powerpoint/2010/main" val="331255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 1 continued </a:t>
            </a:r>
            <a:endParaRPr lang="en-GB" dirty="0"/>
          </a:p>
        </p:txBody>
      </p:sp>
      <p:sp>
        <p:nvSpPr>
          <p:cNvPr id="3" name="Content Placeholder 2"/>
          <p:cNvSpPr>
            <a:spLocks noGrp="1"/>
          </p:cNvSpPr>
          <p:nvPr>
            <p:ph idx="1"/>
          </p:nvPr>
        </p:nvSpPr>
        <p:spPr>
          <a:solidFill>
            <a:schemeClr val="bg1">
              <a:lumMod val="85000"/>
            </a:schemeClr>
          </a:solidFill>
        </p:spPr>
        <p:txBody>
          <a:bodyPr>
            <a:normAutofit fontScale="70000" lnSpcReduction="20000"/>
          </a:bodyPr>
          <a:lstStyle/>
          <a:p>
            <a:r>
              <a:rPr lang="en-GB" dirty="0"/>
              <a:t>After a number of months, Miss Havisham pays for Pip's blacksmithing apprenticeship with Joe. Pip had looked forward to that for years, but now that he has seen "genteel" life, he views the forge as a death sentence. However, he hides his feelings from Joe and performs his duties. During this time, he encounters a strange man at the Jolly Bargemen, a local pub. The man has the file that Pip stole for the convict years before. The man gives Pip two one-pound notes. Pip continues to visit Miss Havisham on his birthday and on one of these occasions, his leaving work early instigates a fistfight between Joe and Joe's assistant, </a:t>
            </a:r>
            <a:r>
              <a:rPr lang="en-GB" dirty="0" err="1"/>
              <a:t>Dolge</a:t>
            </a:r>
            <a:r>
              <a:rPr lang="en-GB" dirty="0"/>
              <a:t> </a:t>
            </a:r>
            <a:r>
              <a:rPr lang="en-GB" dirty="0" err="1"/>
              <a:t>Orlick</a:t>
            </a:r>
            <a:r>
              <a:rPr lang="en-GB" dirty="0"/>
              <a:t>. </a:t>
            </a:r>
            <a:r>
              <a:rPr lang="en-GB" dirty="0" err="1"/>
              <a:t>Orlick</a:t>
            </a:r>
            <a:r>
              <a:rPr lang="en-GB" dirty="0"/>
              <a:t> resents Pip and hates Pip's abusive sister. On his way home from that visit, Pip finds out his sister was almost murdered and is now mentally crippled. Biddy comes to live with them to help out. Pip is attracted to her even though she is not educated and polished like Estella.</a:t>
            </a:r>
          </a:p>
          <a:p>
            <a:r>
              <a:rPr lang="en-GB" dirty="0"/>
              <a:t>One evening, a powerful London lawyer, Mr. </a:t>
            </a:r>
            <a:r>
              <a:rPr lang="en-GB" dirty="0" err="1"/>
              <a:t>Jaggers</a:t>
            </a:r>
            <a:r>
              <a:rPr lang="en-GB" dirty="0"/>
              <a:t>, visits Pip and Joe and informs them that Pip has "great expectations." Pip is overjoyed and assumes the windfall is from Miss Havisham, who wants to prepare him for Estella. He gets a new suit of clothes and is amazed at how differently he is treated by Mr. </a:t>
            </a:r>
            <a:r>
              <a:rPr lang="en-GB" dirty="0" err="1"/>
              <a:t>Trabb</a:t>
            </a:r>
            <a:r>
              <a:rPr lang="en-GB" dirty="0"/>
              <a:t>, the tailor, and by Uncle </a:t>
            </a:r>
            <a:r>
              <a:rPr lang="en-GB" dirty="0" err="1"/>
              <a:t>Pumblechook</a:t>
            </a:r>
            <a:r>
              <a:rPr lang="en-GB" dirty="0"/>
              <a:t>. When Pip gets </a:t>
            </a:r>
            <a:r>
              <a:rPr lang="en-GB" dirty="0" err="1"/>
              <a:t>Trabb's</a:t>
            </a:r>
            <a:r>
              <a:rPr lang="en-GB" dirty="0"/>
              <a:t> shop boy in trouble for not treating Pip with respect, he realizes how money changes things. He has a conversation with Biddy and asks her to work on "improving" Joe. Pip accuses her of being jealous of him when she suggests Joe does not need improving. By the end of the week, Pip is on his way to London to become a gentleman.</a:t>
            </a:r>
          </a:p>
          <a:p>
            <a:endParaRPr lang="en-GB" dirty="0"/>
          </a:p>
        </p:txBody>
      </p:sp>
    </p:spTree>
    <p:extLst>
      <p:ext uri="{BB962C8B-B14F-4D97-AF65-F5344CB8AC3E}">
        <p14:creationId xmlns:p14="http://schemas.microsoft.com/office/powerpoint/2010/main" val="260221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 2</a:t>
            </a:r>
            <a:endParaRPr lang="en-GB" dirty="0"/>
          </a:p>
        </p:txBody>
      </p:sp>
      <p:sp>
        <p:nvSpPr>
          <p:cNvPr id="3" name="Content Placeholder 2"/>
          <p:cNvSpPr>
            <a:spLocks noGrp="1"/>
          </p:cNvSpPr>
          <p:nvPr>
            <p:ph idx="1"/>
          </p:nvPr>
        </p:nvSpPr>
        <p:spPr>
          <a:solidFill>
            <a:schemeClr val="bg1">
              <a:lumMod val="85000"/>
            </a:schemeClr>
          </a:solidFill>
        </p:spPr>
        <p:txBody>
          <a:bodyPr>
            <a:normAutofit fontScale="70000" lnSpcReduction="20000"/>
          </a:bodyPr>
          <a:lstStyle/>
          <a:p>
            <a:r>
              <a:rPr lang="en-GB" dirty="0"/>
              <a:t>In London, Pip meets with </a:t>
            </a:r>
            <a:r>
              <a:rPr lang="en-GB" dirty="0" err="1"/>
              <a:t>Jaggers</a:t>
            </a:r>
            <a:r>
              <a:rPr lang="en-GB" dirty="0"/>
              <a:t> and his clerk, Mr. </a:t>
            </a:r>
            <a:r>
              <a:rPr lang="en-GB" dirty="0" err="1"/>
              <a:t>Wemmick</a:t>
            </a:r>
            <a:r>
              <a:rPr lang="en-GB" dirty="0"/>
              <a:t>. </a:t>
            </a:r>
            <a:r>
              <a:rPr lang="en-GB" dirty="0" err="1"/>
              <a:t>Wemmick</a:t>
            </a:r>
            <a:r>
              <a:rPr lang="en-GB" dirty="0"/>
              <a:t> brings Pip to the apartment of Herbert Pocket, who, Pip discovers, is the Pale Young Gentleman he fought at Miss Havisham's. Pip is to study with Herbert's father, Mr. Matthew Pocket, to learn how to be a gentleman. Pip and Herbert become good friends and Herbert nicknames Pip, Handel. Pip spends part of his time with Herbert and part of his time with the Pocket family. Also living at the Pocket's family home are two other "gentlemen students," </a:t>
            </a:r>
            <a:r>
              <a:rPr lang="en-GB" dirty="0" err="1"/>
              <a:t>Startop</a:t>
            </a:r>
            <a:r>
              <a:rPr lang="en-GB" dirty="0"/>
              <a:t> and Bentley </a:t>
            </a:r>
            <a:r>
              <a:rPr lang="en-GB" dirty="0" err="1"/>
              <a:t>Drummle</a:t>
            </a:r>
            <a:r>
              <a:rPr lang="en-GB" dirty="0"/>
              <a:t>. </a:t>
            </a:r>
            <a:r>
              <a:rPr lang="en-GB" dirty="0" err="1"/>
              <a:t>Drummle</a:t>
            </a:r>
            <a:r>
              <a:rPr lang="en-GB" dirty="0"/>
              <a:t> and Pip do not get along, especially later, when </a:t>
            </a:r>
            <a:r>
              <a:rPr lang="en-GB" dirty="0" err="1"/>
              <a:t>Drummle</a:t>
            </a:r>
            <a:r>
              <a:rPr lang="en-GB" dirty="0"/>
              <a:t> becomes involved with Estella.</a:t>
            </a:r>
          </a:p>
          <a:p>
            <a:r>
              <a:rPr lang="en-GB" dirty="0"/>
              <a:t>Pip is embarrassed when Joe visits him in London with a message from Miss Havisham and cannot wait for Joe to leave. When Pip returns home to see Miss Havisham, he avoids Joe's forge. Miss Havisham informs Pip he is to accompany Estella to London where she will live with a wealthy society woman. Pip is convinced Miss Havisham intends Estella for him. In London, he spends his time visiting with Estella, spending too much money with Herbert, and joining a group of useless rich men called the Finches. He also makes friends with </a:t>
            </a:r>
            <a:r>
              <a:rPr lang="en-GB" dirty="0" err="1"/>
              <a:t>Jaggers</a:t>
            </a:r>
            <a:r>
              <a:rPr lang="en-GB" dirty="0"/>
              <a:t>' clerk, </a:t>
            </a:r>
            <a:r>
              <a:rPr lang="en-GB" dirty="0" err="1"/>
              <a:t>Wemmick</a:t>
            </a:r>
            <a:r>
              <a:rPr lang="en-GB" dirty="0"/>
              <a:t>, and realizes that the stiff legal clerk has a different, kinder personality at home. Pip also realizes that he is harming Herbert financially with their debts, and with </a:t>
            </a:r>
            <a:r>
              <a:rPr lang="en-GB" dirty="0" err="1"/>
              <a:t>Wemmick's</a:t>
            </a:r>
            <a:r>
              <a:rPr lang="en-GB" dirty="0"/>
              <a:t> help, secretly arranges to set Herbert up in business with a merchant named </a:t>
            </a:r>
            <a:r>
              <a:rPr lang="en-GB" dirty="0" err="1"/>
              <a:t>Clarriker</a:t>
            </a:r>
            <a:r>
              <a:rPr lang="en-GB" dirty="0"/>
              <a:t>. During this time, Pip's sister dies. He returns for her funeral and is remorseful over his abandonment of Joe and Biddy. He promises he will visit more often and is angry when Biddy implies that she does not believe him.</a:t>
            </a:r>
          </a:p>
          <a:p>
            <a:endParaRPr lang="en-GB" dirty="0"/>
          </a:p>
        </p:txBody>
      </p:sp>
    </p:spTree>
    <p:extLst>
      <p:ext uri="{BB962C8B-B14F-4D97-AF65-F5344CB8AC3E}">
        <p14:creationId xmlns:p14="http://schemas.microsoft.com/office/powerpoint/2010/main" val="220897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 2 continued</a:t>
            </a:r>
            <a:endParaRPr lang="en-GB" dirty="0"/>
          </a:p>
        </p:txBody>
      </p:sp>
      <p:sp>
        <p:nvSpPr>
          <p:cNvPr id="3" name="Content Placeholder 2"/>
          <p:cNvSpPr>
            <a:spLocks noGrp="1"/>
          </p:cNvSpPr>
          <p:nvPr>
            <p:ph idx="1"/>
          </p:nvPr>
        </p:nvSpPr>
        <p:spPr>
          <a:solidFill>
            <a:schemeClr val="bg1">
              <a:lumMod val="85000"/>
            </a:schemeClr>
          </a:solidFill>
        </p:spPr>
        <p:txBody>
          <a:bodyPr/>
          <a:lstStyle/>
          <a:p>
            <a:r>
              <a:rPr lang="en-GB" dirty="0"/>
              <a:t>On a stormy evening back in London, Pip's world changes dramatically with the arrival of a ragged stranger whom Pip realizes is the convict from the marshes years ago. The convict, whose name is </a:t>
            </a:r>
            <a:r>
              <a:rPr lang="en-GB" dirty="0">
                <a:hlinkClick r:id="rId2"/>
              </a:rPr>
              <a:t>Magwitch</a:t>
            </a:r>
            <a:r>
              <a:rPr lang="en-GB" dirty="0"/>
              <a:t>, had been sent to Australia and was to never return to England under penalty of death. The convict made a fortune in Australia and has risked death to return and tell Pip that he is the source of Pip's expectations. Pip is disgusted and devastated, something Magwitch, in his happiness to see his "gentleman," does not notice. Pip now knows that Miss Havisham has not been preparing him for Estella, and that with his money coming from a convict he can never have Estella. He also realizes he deserted Joe for a convict's money.</a:t>
            </a:r>
          </a:p>
        </p:txBody>
      </p:sp>
    </p:spTree>
    <p:extLst>
      <p:ext uri="{BB962C8B-B14F-4D97-AF65-F5344CB8AC3E}">
        <p14:creationId xmlns:p14="http://schemas.microsoft.com/office/powerpoint/2010/main" val="171647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563343"/>
          </a:xfrm>
        </p:spPr>
        <p:txBody>
          <a:bodyPr>
            <a:normAutofit fontScale="90000"/>
          </a:bodyPr>
          <a:lstStyle/>
          <a:p>
            <a:r>
              <a:rPr lang="en-GB" dirty="0" smtClean="0"/>
              <a:t>Part 3 </a:t>
            </a:r>
            <a:endParaRPr lang="en-GB" dirty="0"/>
          </a:p>
        </p:txBody>
      </p:sp>
      <p:sp>
        <p:nvSpPr>
          <p:cNvPr id="3" name="Content Placeholder 2"/>
          <p:cNvSpPr>
            <a:spLocks noGrp="1"/>
          </p:cNvSpPr>
          <p:nvPr>
            <p:ph idx="1"/>
          </p:nvPr>
        </p:nvSpPr>
        <p:spPr>
          <a:xfrm>
            <a:off x="838200" y="773724"/>
            <a:ext cx="10515600" cy="6288258"/>
          </a:xfrm>
          <a:solidFill>
            <a:schemeClr val="bg1">
              <a:lumMod val="85000"/>
            </a:schemeClr>
          </a:solidFill>
        </p:spPr>
        <p:txBody>
          <a:bodyPr>
            <a:normAutofit fontScale="62500" lnSpcReduction="20000"/>
          </a:bodyPr>
          <a:lstStyle/>
          <a:p>
            <a:r>
              <a:rPr lang="en-GB" sz="2900" dirty="0"/>
              <a:t>Magwitch explains to Pip that he has come to give him his full inheritance as thanks for his help on the marshes years before. He tells Pip about the other convict, a man named </a:t>
            </a:r>
            <a:r>
              <a:rPr lang="en-GB" sz="2900" dirty="0" err="1"/>
              <a:t>Compeyson</a:t>
            </a:r>
            <a:r>
              <a:rPr lang="en-GB" sz="2900" dirty="0"/>
              <a:t>. Pip later learns from Herbert that </a:t>
            </a:r>
            <a:r>
              <a:rPr lang="en-GB" sz="2900" dirty="0" err="1"/>
              <a:t>Compeyson</a:t>
            </a:r>
            <a:r>
              <a:rPr lang="en-GB" sz="2900" dirty="0"/>
              <a:t> was the same man who broke Miss Havisham's heart. Pip decides he will take no more of Magwitch's money. However, he feels responsible for the danger the man is in and will find a way to get him safely out of the country.</a:t>
            </a:r>
          </a:p>
          <a:p>
            <a:r>
              <a:rPr lang="en-GB" sz="2900" dirty="0"/>
              <a:t>Pip is crushed to hear that Bentley </a:t>
            </a:r>
            <a:r>
              <a:rPr lang="en-GB" sz="2900" dirty="0" err="1"/>
              <a:t>Drummle</a:t>
            </a:r>
            <a:r>
              <a:rPr lang="en-GB" sz="2900" dirty="0"/>
              <a:t> is to marry Estella. Pip visits with her and Miss Havisham and pleads with her not to do this. He professes his deep love, which she cannot fathom, and tells her that he would be happy if she married another as long as it was not </a:t>
            </a:r>
            <a:r>
              <a:rPr lang="en-GB" sz="2900" dirty="0" err="1"/>
              <a:t>Drummle</a:t>
            </a:r>
            <a:r>
              <a:rPr lang="en-GB" sz="2900" dirty="0"/>
              <a:t>. During this conversation, Estella and Miss Havisham have an argument that shows she cannot love Miss Havisham, either. Miss Havisham realizes the depth of the damage she has done and is heartbroken.</a:t>
            </a:r>
          </a:p>
          <a:p>
            <a:r>
              <a:rPr lang="en-GB" sz="2900" dirty="0"/>
              <a:t>Returning to London, Pip learns from </a:t>
            </a:r>
            <a:r>
              <a:rPr lang="en-GB" sz="2900" dirty="0" err="1"/>
              <a:t>Wemmick</a:t>
            </a:r>
            <a:r>
              <a:rPr lang="en-GB" sz="2900" dirty="0"/>
              <a:t> that </a:t>
            </a:r>
            <a:r>
              <a:rPr lang="en-GB" sz="2900" dirty="0" err="1"/>
              <a:t>Compeyson</a:t>
            </a:r>
            <a:r>
              <a:rPr lang="en-GB" sz="2900" dirty="0"/>
              <a:t> is watching Magwitch. Herbert and Pip hide Magwitch and devise an escape plan. Pip also gets an anonymous note to come to the marshes where someone has information about Magwitch. He returns home and visits Miss Havisham before going to the marshes. She begs his forgiveness and agrees to Pip's request to help fund Herbert Pocket's new business. Pip starts to leave then returns to see Miss Havisham's dress on fire. He saves her but she is very ill afterward. He goes to the marshes, where he is captured by </a:t>
            </a:r>
            <a:r>
              <a:rPr lang="en-GB" sz="2900" dirty="0" err="1"/>
              <a:t>Orlick</a:t>
            </a:r>
            <a:r>
              <a:rPr lang="en-GB" sz="2900" dirty="0"/>
              <a:t>, who intends to kill him. Rescue comes from Herbert and </a:t>
            </a:r>
            <a:r>
              <a:rPr lang="en-GB" sz="2900" dirty="0" err="1"/>
              <a:t>Startop</a:t>
            </a:r>
            <a:r>
              <a:rPr lang="en-GB" sz="2900" dirty="0"/>
              <a:t> who had followed him from London. </a:t>
            </a:r>
            <a:r>
              <a:rPr lang="en-GB" sz="2900" dirty="0" err="1"/>
              <a:t>Trabb's</a:t>
            </a:r>
            <a:r>
              <a:rPr lang="en-GB" sz="2900" dirty="0"/>
              <a:t> shop boy led them to the marshes.</a:t>
            </a:r>
          </a:p>
          <a:p>
            <a:r>
              <a:rPr lang="en-GB" sz="2900" dirty="0"/>
              <a:t>They return to London and carry out their escape plan with Magwitch, but </a:t>
            </a:r>
            <a:r>
              <a:rPr lang="en-GB" sz="2900" dirty="0" err="1"/>
              <a:t>Compeyson</a:t>
            </a:r>
            <a:r>
              <a:rPr lang="en-GB" sz="2900" dirty="0"/>
              <a:t> has informed the authorities and they are caught. </a:t>
            </a:r>
            <a:r>
              <a:rPr lang="en-GB" sz="2900" dirty="0" err="1"/>
              <a:t>Compeyson</a:t>
            </a:r>
            <a:r>
              <a:rPr lang="en-GB" sz="2900" dirty="0"/>
              <a:t> and Magwitch struggle and fall into the river. </a:t>
            </a:r>
            <a:r>
              <a:rPr lang="en-GB" sz="2900" dirty="0" err="1"/>
              <a:t>Compeyson</a:t>
            </a:r>
            <a:r>
              <a:rPr lang="en-GB" sz="2900" dirty="0"/>
              <a:t> drowns and Magwitch is hurt, then imprisoned and sentenced to die. Pip by now has figured out Magwitch is Estella's father. He visits and cares for Magwitch until the man dies in prison. Afterward, Pip attends </a:t>
            </a:r>
            <a:r>
              <a:rPr lang="en-GB" sz="2900" dirty="0" err="1"/>
              <a:t>Wemmick's</a:t>
            </a:r>
            <a:r>
              <a:rPr lang="en-GB" sz="2900" dirty="0"/>
              <a:t> wedding. Pip also gets very sick and is himself arrested for not paying his debts. Joe comes and nurses Pip back to health and tells him Miss Havisham has died, leaving a large amount of money to Mr. Matthew Pocket. Before returning to his forge, Joe also pays off Pip's debt. Pip goes home, intending to make amends with Joe and marry Biddy. He arrives just in time to celebrate Joe and Biddy's wedding. Pip leaves shortly afterward for eleven years in Cairo, working with Herbert in his business. When he returns, he visits with Joe and Biddy and meets their son, little Pip. He also meets with Estella. She is a widow now after years in an abusive marriage to </a:t>
            </a:r>
            <a:r>
              <a:rPr lang="en-GB" sz="2900" dirty="0" err="1"/>
              <a:t>Drummle</a:t>
            </a:r>
            <a:r>
              <a:rPr lang="en-GB" sz="2900" dirty="0"/>
              <a:t>. She and Pip part, but the implication is that this time they will be together.</a:t>
            </a:r>
          </a:p>
          <a:p>
            <a:pPr marL="0" indent="0">
              <a:buNone/>
            </a:pPr>
            <a:endParaRPr lang="en-GB" dirty="0"/>
          </a:p>
          <a:p>
            <a:endParaRPr lang="en-GB" dirty="0"/>
          </a:p>
        </p:txBody>
      </p:sp>
    </p:spTree>
    <p:extLst>
      <p:ext uri="{BB962C8B-B14F-4D97-AF65-F5344CB8AC3E}">
        <p14:creationId xmlns:p14="http://schemas.microsoft.com/office/powerpoint/2010/main" val="80805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yourself </a:t>
            </a:r>
            <a:endParaRPr lang="en-GB" dirty="0"/>
          </a:p>
        </p:txBody>
      </p:sp>
      <p:sp>
        <p:nvSpPr>
          <p:cNvPr id="3" name="Content Placeholder 2"/>
          <p:cNvSpPr>
            <a:spLocks noGrp="1"/>
          </p:cNvSpPr>
          <p:nvPr>
            <p:ph idx="1"/>
          </p:nvPr>
        </p:nvSpPr>
        <p:spPr/>
        <p:txBody>
          <a:bodyPr/>
          <a:lstStyle/>
          <a:p>
            <a:r>
              <a:rPr lang="en-GB" dirty="0" smtClean="0">
                <a:hlinkClick r:id="rId2"/>
              </a:rPr>
              <a:t>http://www.bbc.co.uk/education/guides/zsybr82/test</a:t>
            </a:r>
            <a:endParaRPr lang="en-GB" dirty="0" smtClean="0"/>
          </a:p>
          <a:p>
            <a:endParaRPr lang="en-GB" dirty="0"/>
          </a:p>
        </p:txBody>
      </p:sp>
    </p:spTree>
    <p:extLst>
      <p:ext uri="{BB962C8B-B14F-4D97-AF65-F5344CB8AC3E}">
        <p14:creationId xmlns:p14="http://schemas.microsoft.com/office/powerpoint/2010/main" val="96933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8BB5BE9B51F87B41B510C2DC9C504FBC" ma:contentTypeVersion="0" ma:contentTypeDescription="Create a new document." ma:contentTypeScope="" ma:versionID="0ef35ee98ad4800eee007e661d3eb1c6">
  <xsd:schema xmlns:xsd="http://www.w3.org/2001/XMLSchema" xmlns:xs="http://www.w3.org/2001/XMLSchema" xmlns:p="http://schemas.microsoft.com/office/2006/metadata/properties" xmlns:ns2="aaef1a60-25c5-40a1-ab2a-124b5eb7d60f" targetNamespace="http://schemas.microsoft.com/office/2006/metadata/properties" ma:root="true" ma:fieldsID="68473e18be5a82c12d1b1dfb384140b5" ns2:_="">
    <xsd:import namespace="aaef1a60-25c5-40a1-ab2a-124b5eb7d60f"/>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ef1a60-25c5-40a1-ab2a-124b5eb7d60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aaef1a60-25c5-40a1-ab2a-124b5eb7d60f">SU5THPXFHWCU-5585-1</_dlc_DocId>
    <_dlc_DocIdUrl xmlns="aaef1a60-25c5-40a1-ab2a-124b5eb7d60f">
      <Url>https://learningplatform.wcs.rotherham.sch.uk/sites/classes/2016/11A-En6/_layouts/15/DocIdRedir.aspx?ID=SU5THPXFHWCU-5585-1</Url>
      <Description>SU5THPXFHWCU-5585-1</Description>
    </_dlc_DocIdUrl>
  </documentManagement>
</p:properties>
</file>

<file path=customXml/itemProps1.xml><?xml version="1.0" encoding="utf-8"?>
<ds:datastoreItem xmlns:ds="http://schemas.openxmlformats.org/officeDocument/2006/customXml" ds:itemID="{DC91FB11-BE99-4CC7-B3CC-DF0EE6991586}"/>
</file>

<file path=customXml/itemProps2.xml><?xml version="1.0" encoding="utf-8"?>
<ds:datastoreItem xmlns:ds="http://schemas.openxmlformats.org/officeDocument/2006/customXml" ds:itemID="{E7832B37-CBFD-4FE0-9C7A-2193C97ADA2B}"/>
</file>

<file path=customXml/itemProps3.xml><?xml version="1.0" encoding="utf-8"?>
<ds:datastoreItem xmlns:ds="http://schemas.openxmlformats.org/officeDocument/2006/customXml" ds:itemID="{938CFEED-A930-48D6-A39F-67391573E70B}"/>
</file>

<file path=customXml/itemProps4.xml><?xml version="1.0" encoding="utf-8"?>
<ds:datastoreItem xmlns:ds="http://schemas.openxmlformats.org/officeDocument/2006/customXml" ds:itemID="{2E2B6FE7-5CD9-4CFB-8DBD-8B861B2F782A}"/>
</file>

<file path=docProps/app.xml><?xml version="1.0" encoding="utf-8"?>
<Properties xmlns="http://schemas.openxmlformats.org/officeDocument/2006/extended-properties" xmlns:vt="http://schemas.openxmlformats.org/officeDocument/2006/docPropsVTypes">
  <TotalTime>112</TotalTime>
  <Words>2708</Words>
  <Application>Microsoft Office PowerPoint</Application>
  <PresentationFormat>Widescreen</PresentationFormat>
  <Paragraphs>112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Preparing for English Literature Unit 1</vt:lpstr>
      <vt:lpstr>PowerPoint Presentation</vt:lpstr>
      <vt:lpstr>Great Expectations – the plot </vt:lpstr>
      <vt:lpstr>Part 1 </vt:lpstr>
      <vt:lpstr>Part 1 continued </vt:lpstr>
      <vt:lpstr>Part 2</vt:lpstr>
      <vt:lpstr>Part 2 continued</vt:lpstr>
      <vt:lpstr>Part 3 </vt:lpstr>
      <vt:lpstr>Test yourself </vt:lpstr>
      <vt:lpstr>Social context – class </vt:lpstr>
      <vt:lpstr>Preparing for English Literature Unit 1 Lesson 2 </vt:lpstr>
      <vt:lpstr>Walk around the room – find someone that you don’t normally work with </vt:lpstr>
      <vt:lpstr>Question (exactly the same as R and J):</vt:lpstr>
      <vt:lpstr>How would Mrs Demetriou approach this?</vt:lpstr>
      <vt:lpstr>Then, I would have a quick think about how marks are awarded…</vt:lpstr>
      <vt:lpstr>Next, I would annotate the extract. Let’s do this together.</vt:lpstr>
      <vt:lpstr>Then:</vt:lpstr>
      <vt:lpstr>Preparing for English Literature Unit 1 Lesson 3 </vt:lpstr>
      <vt:lpstr>Groups of 4. Give yourself a number.</vt:lpstr>
      <vt:lpstr>Let’s think about love – let’s face it. It’s going to be in a R and J question somewhere!</vt:lpstr>
      <vt:lpstr>Social and historical context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English Literature Unit 1</dc:title>
  <dc:creator>Laura Demetriou</dc:creator>
  <cp:lastModifiedBy>ldemetriou</cp:lastModifiedBy>
  <cp:revision>12</cp:revision>
  <dcterms:created xsi:type="dcterms:W3CDTF">2016-11-06T10:15:01Z</dcterms:created>
  <dcterms:modified xsi:type="dcterms:W3CDTF">2016-11-08T13:51:00Z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0x0101008BB5BE9B51F87B41B510C2DC9C504FBC</vt:lpwstr>
  </property>
  <property fmtid="{D5CDD505-2E9C-101B-9397-08002B2CF9AE}" pid="3" name="_dlc_DocIdItemGuid">
    <vt:lpwstr>327532f3-9d27-4a3a-b7fa-30cf910437f3</vt:lpwstr>
  </property>
</Properties>
</file>